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359" r:id="rId3"/>
    <p:sldId id="409" r:id="rId4"/>
    <p:sldId id="410" r:id="rId5"/>
    <p:sldId id="411" r:id="rId6"/>
    <p:sldId id="408" r:id="rId7"/>
    <p:sldId id="423" r:id="rId8"/>
    <p:sldId id="360" r:id="rId9"/>
    <p:sldId id="412" r:id="rId10"/>
    <p:sldId id="414" r:id="rId11"/>
    <p:sldId id="413" r:id="rId12"/>
    <p:sldId id="415" r:id="rId13"/>
    <p:sldId id="416" r:id="rId14"/>
    <p:sldId id="418" r:id="rId15"/>
    <p:sldId id="419" r:id="rId16"/>
    <p:sldId id="420" r:id="rId17"/>
    <p:sldId id="421" r:id="rId18"/>
    <p:sldId id="422" r:id="rId19"/>
    <p:sldId id="417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85" autoAdjust="0"/>
    <p:restoredTop sz="94711"/>
  </p:normalViewPr>
  <p:slideViewPr>
    <p:cSldViewPr>
      <p:cViewPr varScale="1">
        <p:scale>
          <a:sx n="168" d="100"/>
          <a:sy n="168" d="100"/>
        </p:scale>
        <p:origin x="46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Code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78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522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following along here: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591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 operators are verbs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68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Gather is a verb that works on columns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96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Gather is a verb that works on columns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763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43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765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s://vita.had.co.nz/papers/tidy-data.pdf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2</a:t>
            </a:r>
            <a:br>
              <a:rPr lang="en-US" dirty="0"/>
            </a:br>
            <a:r>
              <a:rPr lang="en-US" dirty="0"/>
              <a:t>Importing Data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704D2E0-E261-3546-A247-1ABC495A58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Beckerman et al. p. </a:t>
            </a:r>
            <a:r>
              <a:rPr lang="en-US"/>
              <a:t>35-50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Checking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3138"/>
            <a:ext cx="8382000" cy="5944862"/>
          </a:xfrm>
        </p:spPr>
        <p:txBody>
          <a:bodyPr>
            <a:normAutofit/>
          </a:bodyPr>
          <a:lstStyle/>
          <a:p>
            <a:r>
              <a:rPr lang="en-US" dirty="0"/>
              <a:t>Basic data checking using </a:t>
            </a:r>
            <a:r>
              <a:rPr lang="en-US" dirty="0" err="1"/>
              <a:t>BaseR</a:t>
            </a:r>
            <a:r>
              <a:rPr lang="en-US" dirty="0"/>
              <a:t>:</a:t>
            </a:r>
            <a:endParaRPr lang="en-US" sz="2400" dirty="0"/>
          </a:p>
          <a:p>
            <a:pPr marL="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names(compensation) </a:t>
            </a:r>
            <a:r>
              <a:rPr lang="en-US" sz="2000" dirty="0"/>
              <a:t>#variable names assigned to each column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head(compensation) </a:t>
            </a:r>
            <a:r>
              <a:rPr lang="en-US" sz="2000" dirty="0"/>
              <a:t>#returns data for first 6 rows; also try </a:t>
            </a:r>
            <a:r>
              <a:rPr lang="en-US" sz="2000" dirty="0">
                <a:solidFill>
                  <a:srgbClr val="0432FF"/>
                </a:solidFill>
              </a:rPr>
              <a:t>tail() dim(compensation) </a:t>
            </a:r>
            <a:r>
              <a:rPr lang="en-US" sz="2000" dirty="0"/>
              <a:t>#number of rows/columns; note rows come first in R </a:t>
            </a:r>
            <a:r>
              <a:rPr lang="en-US" sz="2000" dirty="0" err="1">
                <a:solidFill>
                  <a:srgbClr val="0432FF"/>
                </a:solidFill>
              </a:rPr>
              <a:t>str</a:t>
            </a:r>
            <a:r>
              <a:rPr lang="en-US" sz="2000" dirty="0">
                <a:solidFill>
                  <a:srgbClr val="0432FF"/>
                </a:solidFill>
              </a:rPr>
              <a:t>(compensation) </a:t>
            </a:r>
            <a:r>
              <a:rPr lang="en-US" sz="2000" dirty="0"/>
              <a:t>#structure of the dataset</a:t>
            </a:r>
          </a:p>
          <a:p>
            <a:pPr marL="457200" lvl="1" indent="0">
              <a:buNone/>
            </a:pPr>
            <a:endParaRPr lang="en-US" dirty="0"/>
          </a:p>
          <a:p>
            <a:pPr marL="514350" indent="-457200"/>
            <a:r>
              <a:rPr lang="en-US" i="1" dirty="0" err="1"/>
              <a:t>dplyr</a:t>
            </a:r>
            <a:r>
              <a:rPr lang="en-US" dirty="0"/>
              <a:t> </a:t>
            </a:r>
            <a:r>
              <a:rPr lang="en-US" dirty="0" err="1"/>
              <a:t>packge</a:t>
            </a:r>
            <a:r>
              <a:rPr lang="en-US" dirty="0"/>
              <a:t> has some additional options</a:t>
            </a:r>
          </a:p>
          <a:p>
            <a:pPr marL="57150" indent="0">
              <a:buNone/>
            </a:pPr>
            <a:r>
              <a:rPr lang="en-US" sz="2000" dirty="0" err="1">
                <a:solidFill>
                  <a:srgbClr val="0432FF"/>
                </a:solidFill>
              </a:rPr>
              <a:t>install.packages</a:t>
            </a:r>
            <a:r>
              <a:rPr lang="en-US" sz="2000" dirty="0">
                <a:solidFill>
                  <a:srgbClr val="0432FF"/>
                </a:solidFill>
              </a:rPr>
              <a:t>(“</a:t>
            </a:r>
            <a:r>
              <a:rPr lang="en-US" sz="2000" dirty="0" err="1">
                <a:solidFill>
                  <a:srgbClr val="0432FF"/>
                </a:solidFill>
              </a:rPr>
              <a:t>dplyr</a:t>
            </a:r>
            <a:r>
              <a:rPr lang="en-US" sz="2000" dirty="0">
                <a:solidFill>
                  <a:srgbClr val="0432FF"/>
                </a:solidFill>
              </a:rPr>
              <a:t>”) </a:t>
            </a:r>
            <a:r>
              <a:rPr lang="en-US" sz="2000" dirty="0"/>
              <a:t>#fresh install if not on your computer</a:t>
            </a:r>
          </a:p>
          <a:p>
            <a:pPr marL="5715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library(</a:t>
            </a:r>
            <a:r>
              <a:rPr lang="en-US" sz="2000" dirty="0" err="1">
                <a:solidFill>
                  <a:srgbClr val="0432FF"/>
                </a:solidFill>
              </a:rPr>
              <a:t>dplyr</a:t>
            </a:r>
            <a:r>
              <a:rPr lang="en-US" sz="2000" dirty="0">
                <a:solidFill>
                  <a:srgbClr val="0432FF"/>
                </a:solidFill>
              </a:rPr>
              <a:t>)</a:t>
            </a:r>
          </a:p>
          <a:p>
            <a:pPr marL="5715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glimpse(compensation) </a:t>
            </a:r>
            <a:r>
              <a:rPr lang="en-US" sz="2000" dirty="0"/>
              <a:t>#note that all </a:t>
            </a:r>
            <a:r>
              <a:rPr lang="en-US" sz="2000" i="1" dirty="0" err="1"/>
              <a:t>dplyr</a:t>
            </a:r>
            <a:r>
              <a:rPr lang="en-US" sz="2000" dirty="0"/>
              <a:t> and </a:t>
            </a:r>
            <a:r>
              <a:rPr lang="en-US" sz="2000" i="1" dirty="0"/>
              <a:t>ggplot2</a:t>
            </a:r>
            <a:r>
              <a:rPr lang="en-US" sz="2000" dirty="0"/>
              <a:t> code use the 	</a:t>
            </a:r>
            <a:r>
              <a:rPr lang="en-US" sz="2000" dirty="0" err="1"/>
              <a:t>dataframe</a:t>
            </a:r>
            <a:r>
              <a:rPr lang="en-US" sz="2000" dirty="0"/>
              <a:t> as first argument</a:t>
            </a:r>
          </a:p>
          <a:p>
            <a:pPr marL="57150" indent="0">
              <a:buNone/>
            </a:pPr>
            <a:r>
              <a:rPr lang="en-US" sz="2000" dirty="0" err="1">
                <a:solidFill>
                  <a:srgbClr val="0432FF"/>
                </a:solidFill>
              </a:rPr>
              <a:t>tbl_df</a:t>
            </a:r>
            <a:r>
              <a:rPr lang="en-US" sz="2000" dirty="0">
                <a:solidFill>
                  <a:srgbClr val="0432FF"/>
                </a:solidFill>
              </a:rPr>
              <a:t>(compensation) </a:t>
            </a:r>
            <a:r>
              <a:rPr lang="en-US" sz="2000" dirty="0"/>
              <a:t>#makes the </a:t>
            </a:r>
            <a:r>
              <a:rPr lang="en-US" sz="2000" dirty="0" err="1"/>
              <a:t>dataframe</a:t>
            </a:r>
            <a:r>
              <a:rPr lang="en-US" sz="2000" dirty="0"/>
              <a:t> a </a:t>
            </a:r>
            <a:r>
              <a:rPr lang="en-US" sz="2000" i="1" dirty="0" err="1"/>
              <a:t>tibble</a:t>
            </a:r>
            <a:r>
              <a:rPr lang="en-US" sz="2000" dirty="0"/>
              <a:t> (a </a:t>
            </a:r>
            <a:r>
              <a:rPr lang="en-US" sz="2000" dirty="0" err="1"/>
              <a:t>tidyverse</a:t>
            </a:r>
            <a:r>
              <a:rPr lang="en-US" sz="2000" dirty="0"/>
              <a:t> table)</a:t>
            </a:r>
          </a:p>
          <a:p>
            <a:pPr marL="514350" indent="-457200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880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8524B-1190-7B4A-AB5F-8BEF740F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190" y="76200"/>
            <a:ext cx="8229600" cy="944562"/>
          </a:xfrm>
        </p:spPr>
        <p:txBody>
          <a:bodyPr/>
          <a:lstStyle/>
          <a:p>
            <a:r>
              <a:rPr lang="en-US" dirty="0"/>
              <a:t>R Works Best with ‘Tidy’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83A0C-29DA-CD49-A5E2-6E2A8B8AE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743200"/>
            <a:ext cx="8229600" cy="3962400"/>
          </a:xfrm>
        </p:spPr>
        <p:txBody>
          <a:bodyPr>
            <a:normAutofit/>
          </a:bodyPr>
          <a:lstStyle/>
          <a:p>
            <a:r>
              <a:rPr lang="en-US" dirty="0"/>
              <a:t>Variables each have own column</a:t>
            </a:r>
          </a:p>
          <a:p>
            <a:r>
              <a:rPr lang="en-US" dirty="0"/>
              <a:t>Experimental units (often individuals) in rows, even if individuals are repeated (e.g. repeated measures)</a:t>
            </a:r>
          </a:p>
          <a:p>
            <a:r>
              <a:rPr lang="en-US" dirty="0"/>
              <a:t>Also called ‘</a:t>
            </a:r>
            <a:r>
              <a:rPr lang="en-US" dirty="0">
                <a:solidFill>
                  <a:srgbClr val="00B050"/>
                </a:solidFill>
              </a:rPr>
              <a:t>long</a:t>
            </a:r>
            <a:r>
              <a:rPr lang="en-US" dirty="0"/>
              <a:t>’ format</a:t>
            </a:r>
          </a:p>
          <a:p>
            <a:r>
              <a:rPr lang="en-US" dirty="0"/>
              <a:t>Incomplete data (NA) typically filtered out before analysis, but NA serves as a placeholder</a:t>
            </a:r>
          </a:p>
          <a:p>
            <a:pPr marL="0" indent="0">
              <a:buNone/>
            </a:pPr>
            <a:r>
              <a:rPr lang="en-US" dirty="0"/>
              <a:t>Excellent Primer Here: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https://vita.had.co.nz/papers/tidy-</a:t>
            </a:r>
            <a:r>
              <a:rPr lang="en-US" dirty="0" err="1">
                <a:hlinkClick r:id="rId2"/>
              </a:rPr>
              <a:t>data.pdf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390B24-DE56-144C-AC5C-366FF2B80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914400"/>
            <a:ext cx="5715000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06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8524B-1190-7B4A-AB5F-8BEF740F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423"/>
            <a:ext cx="8229600" cy="944562"/>
          </a:xfrm>
        </p:spPr>
        <p:txBody>
          <a:bodyPr/>
          <a:lstStyle/>
          <a:p>
            <a:r>
              <a:rPr lang="en-US" dirty="0"/>
              <a:t> Messy vs. ‘Tidy’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25DF0E-9333-214C-99D5-948C9C36E4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0" t="12222" r="13836" b="60000"/>
          <a:stretch/>
        </p:blipFill>
        <p:spPr>
          <a:xfrm>
            <a:off x="838200" y="3493416"/>
            <a:ext cx="5498592" cy="312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9D0DF-330C-4340-B155-624B63FCBF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9" t="35555" r="10375" b="43334"/>
          <a:stretch/>
        </p:blipFill>
        <p:spPr>
          <a:xfrm>
            <a:off x="381000" y="762000"/>
            <a:ext cx="7074570" cy="27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91112A-22E5-244E-BA8C-A62F54403637}"/>
              </a:ext>
            </a:extLst>
          </p:cNvPr>
          <p:cNvSpPr txBox="1"/>
          <p:nvPr/>
        </p:nvSpPr>
        <p:spPr>
          <a:xfrm>
            <a:off x="6248400" y="4235777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week/rank data are stacked on top of each other. </a:t>
            </a:r>
          </a:p>
        </p:txBody>
      </p:sp>
    </p:spTree>
    <p:extLst>
      <p:ext uri="{BB962C8B-B14F-4D97-AF65-F5344CB8AC3E}">
        <p14:creationId xmlns:p14="http://schemas.microsoft.com/office/powerpoint/2010/main" val="3279787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</a:t>
            </a:r>
            <a:r>
              <a:rPr lang="en-US" dirty="0" err="1"/>
              <a:t>nasty.format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Copy nasty </a:t>
            </a:r>
            <a:r>
              <a:rPr lang="en-US" dirty="0" err="1"/>
              <a:t>format.csv</a:t>
            </a:r>
            <a:r>
              <a:rPr lang="en-US" dirty="0"/>
              <a:t> to project folder.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 &lt;- </a:t>
            </a:r>
            <a:r>
              <a:rPr lang="en-US" dirty="0" err="1">
                <a:solidFill>
                  <a:srgbClr val="0432FF"/>
                </a:solidFill>
              </a:rPr>
              <a:t>read.csv</a:t>
            </a:r>
            <a:r>
              <a:rPr lang="en-US" dirty="0">
                <a:solidFill>
                  <a:srgbClr val="0432FF"/>
                </a:solidFill>
              </a:rPr>
              <a:t>("nasty </a:t>
            </a:r>
            <a:r>
              <a:rPr lang="en-US" dirty="0" err="1">
                <a:solidFill>
                  <a:srgbClr val="0432FF"/>
                </a:solidFill>
              </a:rPr>
              <a:t>format.csv</a:t>
            </a:r>
            <a:r>
              <a:rPr lang="en-US" dirty="0">
                <a:solidFill>
                  <a:srgbClr val="0432FF"/>
                </a:solidFill>
              </a:rPr>
              <a:t>")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str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glimpse(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)   </a:t>
            </a:r>
            <a:r>
              <a:rPr lang="en-US" dirty="0"/>
              <a:t>#I prefer </a:t>
            </a:r>
            <a:r>
              <a:rPr lang="en-US" dirty="0">
                <a:solidFill>
                  <a:srgbClr val="0432FF"/>
                </a:solidFill>
              </a:rPr>
              <a:t>View(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Note that The data frame in R has 37 observations and 11 variables. The experiment involved only 36 experimental units (individuals), however. Somewhat common problem with Excel inserting extra rows/columns.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790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</a:t>
            </a:r>
            <a:r>
              <a:rPr lang="en-US" dirty="0" err="1"/>
              <a:t>nasty.format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we tell R to keep only rows that have an entry in the Bottle variable, using the </a:t>
            </a:r>
            <a:r>
              <a:rPr lang="en-US" dirty="0">
                <a:solidFill>
                  <a:srgbClr val="C00000"/>
                </a:solidFill>
              </a:rPr>
              <a:t>filter() </a:t>
            </a:r>
            <a:r>
              <a:rPr lang="en-US" dirty="0"/>
              <a:t>function in the </a:t>
            </a:r>
            <a:r>
              <a:rPr lang="en-US" i="1" dirty="0" err="1"/>
              <a:t>dplyr</a:t>
            </a:r>
            <a:r>
              <a:rPr lang="en-US" dirty="0"/>
              <a:t> package; </a:t>
            </a:r>
            <a:r>
              <a:rPr lang="en-US" dirty="0">
                <a:solidFill>
                  <a:srgbClr val="C00000"/>
                </a:solidFill>
              </a:rPr>
              <a:t>filter</a:t>
            </a:r>
            <a:r>
              <a:rPr lang="en-US" dirty="0"/>
              <a:t> used to manipulate row data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 &lt;- filter(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, Bottle != "")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/>
              <a:t>#Keep data where Bottle value does not equal (!) an 	empty cell</a:t>
            </a:r>
          </a:p>
          <a:p>
            <a:pPr marL="0" indent="0">
              <a:buNone/>
            </a:pPr>
            <a:r>
              <a:rPr lang="en-US" sz="2400" dirty="0"/>
              <a:t>	#simply wrote over previous object with same name</a:t>
            </a:r>
          </a:p>
          <a:p>
            <a:pPr marL="0" indent="0">
              <a:buNone/>
            </a:pPr>
            <a:r>
              <a:rPr lang="en-US" sz="2400" dirty="0"/>
              <a:t>	and that is OK if all distillation steps listed in script file.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glimpse(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)    </a:t>
            </a:r>
            <a:r>
              <a:rPr lang="en-US" sz="2400" dirty="0"/>
              <a:t># now 36 rows, no empty cells, 	but still plenty of NA cells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002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Gather </a:t>
            </a:r>
            <a:r>
              <a:rPr lang="en-US" dirty="0" err="1"/>
              <a:t>nasty.format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/>
          <a:lstStyle/>
          <a:p>
            <a:r>
              <a:rPr lang="en-US" dirty="0"/>
              <a:t>Now we make the data tidy (stacked). </a:t>
            </a:r>
          </a:p>
          <a:p>
            <a:r>
              <a:rPr lang="en-US" dirty="0"/>
              <a:t>We need a new variable that contains the </a:t>
            </a:r>
            <a:r>
              <a:rPr lang="en-US" dirty="0">
                <a:solidFill>
                  <a:srgbClr val="00B050"/>
                </a:solidFill>
              </a:rPr>
              <a:t>date</a:t>
            </a:r>
            <a:r>
              <a:rPr lang="en-US" dirty="0"/>
              <a:t> on which observations were made, and a new variable containing the observations of bacterial </a:t>
            </a:r>
            <a:r>
              <a:rPr lang="en-US" dirty="0">
                <a:solidFill>
                  <a:srgbClr val="00B050"/>
                </a:solidFill>
              </a:rPr>
              <a:t>abundance</a:t>
            </a:r>
            <a:r>
              <a:rPr lang="en-US" dirty="0"/>
              <a:t> that are currently stored in columns 4 to 11.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library(</a:t>
            </a:r>
            <a:r>
              <a:rPr lang="en-US" dirty="0" err="1">
                <a:solidFill>
                  <a:srgbClr val="0432FF"/>
                </a:solidFill>
              </a:rPr>
              <a:t>tidyr</a:t>
            </a:r>
            <a:r>
              <a:rPr lang="en-US" dirty="0">
                <a:solidFill>
                  <a:srgbClr val="0432FF"/>
                </a:solidFill>
              </a:rPr>
              <a:t>)   </a:t>
            </a:r>
            <a:r>
              <a:rPr lang="en-US" dirty="0"/>
              <a:t> </a:t>
            </a:r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tidyr</a:t>
            </a:r>
            <a:r>
              <a:rPr lang="en-US" dirty="0"/>
              <a:t>") for install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 &lt;- gather(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, Date, Abundance, 	4:11)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View(</a:t>
            </a: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endParaRPr lang="en-US" sz="2400" dirty="0">
              <a:solidFill>
                <a:srgbClr val="0432FF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955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Clean the 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6086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need to remove the X at the beginning, and make R recognize that these are dates (i.e. change the variable type from Factor to a </a:t>
            </a:r>
            <a:r>
              <a:rPr lang="en-US" dirty="0" err="1"/>
              <a:t>datetype</a:t>
            </a:r>
            <a:r>
              <a:rPr lang="en-US" dirty="0"/>
              <a:t> variable.). First, we remove the X, using the </a:t>
            </a:r>
            <a:r>
              <a:rPr lang="en-US" dirty="0" err="1">
                <a:solidFill>
                  <a:srgbClr val="C00000"/>
                </a:solidFill>
              </a:rPr>
              <a:t>sub_str</a:t>
            </a:r>
            <a:r>
              <a:rPr lang="en-US" dirty="0">
                <a:solidFill>
                  <a:srgbClr val="C00000"/>
                </a:solidFill>
              </a:rPr>
              <a:t>() </a:t>
            </a:r>
            <a:r>
              <a:rPr lang="en-US" dirty="0"/>
              <a:t>function in the </a:t>
            </a:r>
            <a:r>
              <a:rPr lang="en-US" i="1" dirty="0" err="1"/>
              <a:t>stringr</a:t>
            </a:r>
            <a:r>
              <a:rPr lang="en-US" dirty="0"/>
              <a:t> add-on package: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install.packages</a:t>
            </a:r>
            <a:r>
              <a:rPr lang="en-US" dirty="0">
                <a:solidFill>
                  <a:srgbClr val="0432FF"/>
                </a:solidFill>
              </a:rPr>
              <a:t>(“</a:t>
            </a:r>
            <a:r>
              <a:rPr lang="en-US" dirty="0" err="1">
                <a:solidFill>
                  <a:srgbClr val="0432FF"/>
                </a:solidFill>
              </a:rPr>
              <a:t>stringr</a:t>
            </a:r>
            <a:r>
              <a:rPr lang="en-US" dirty="0">
                <a:solidFill>
                  <a:srgbClr val="0432FF"/>
                </a:solidFill>
              </a:rPr>
              <a:t>”)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library(</a:t>
            </a:r>
            <a:r>
              <a:rPr lang="en-US" dirty="0" err="1">
                <a:solidFill>
                  <a:srgbClr val="0432FF"/>
                </a:solidFill>
              </a:rPr>
              <a:t>stringr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400050" lvl="1" indent="0">
              <a:buNone/>
            </a:pP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 &lt;- mutate(</a:t>
            </a: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, Date = </a:t>
            </a:r>
            <a:r>
              <a:rPr lang="en-US" dirty="0" err="1">
                <a:solidFill>
                  <a:srgbClr val="0432FF"/>
                </a:solidFill>
              </a:rPr>
              <a:t>substr</a:t>
            </a:r>
            <a:r>
              <a:rPr lang="en-US" dirty="0">
                <a:solidFill>
                  <a:srgbClr val="0432FF"/>
                </a:solidFill>
              </a:rPr>
              <a:t>(Date, 2, 20))	</a:t>
            </a:r>
          </a:p>
          <a:p>
            <a:pPr marL="400050" lvl="1" indent="0">
              <a:buNone/>
            </a:pPr>
            <a:r>
              <a:rPr lang="en-US" dirty="0"/>
              <a:t>#start with second character, take 20 (just to be safe); again notice we wrote over the existing Date column.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mutate() </a:t>
            </a:r>
            <a:r>
              <a:rPr lang="en-US" dirty="0"/>
              <a:t>function of the </a:t>
            </a:r>
            <a:r>
              <a:rPr lang="en-US" i="1" dirty="0" err="1"/>
              <a:t>dplyr</a:t>
            </a:r>
            <a:r>
              <a:rPr lang="en-US" dirty="0"/>
              <a:t> package, provides a neat way of changing (or adding) variables in a data frame</a:t>
            </a:r>
          </a:p>
          <a:p>
            <a:r>
              <a:rPr lang="en-US" dirty="0"/>
              <a:t>We will use a function in the </a:t>
            </a:r>
            <a:r>
              <a:rPr lang="en-US" i="1" dirty="0" err="1"/>
              <a:t>lubridate</a:t>
            </a:r>
            <a:r>
              <a:rPr lang="en-US" dirty="0"/>
              <a:t> package to force R 	to recognize dates.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400" dirty="0">
              <a:solidFill>
                <a:srgbClr val="0432FF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911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Force Date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unique(</a:t>
            </a:r>
            <a:r>
              <a:rPr lang="en-US" dirty="0" err="1">
                <a:solidFill>
                  <a:srgbClr val="0432FF"/>
                </a:solidFill>
              </a:rPr>
              <a:t>tidy_data$Date</a:t>
            </a:r>
            <a:r>
              <a:rPr lang="en-US" dirty="0">
                <a:solidFill>
                  <a:srgbClr val="0432FF"/>
                </a:solidFill>
              </a:rPr>
              <a:t>) </a:t>
            </a:r>
            <a:r>
              <a:rPr lang="en-US" dirty="0"/>
              <a:t>#Dollar sign refers to Date 	column inside </a:t>
            </a:r>
            <a:r>
              <a:rPr lang="en-US" dirty="0" err="1"/>
              <a:t>tidy_data</a:t>
            </a:r>
            <a:r>
              <a:rPr lang="en-US" dirty="0"/>
              <a:t>; list unique values</a:t>
            </a:r>
          </a:p>
          <a:p>
            <a:r>
              <a:rPr lang="en-US" dirty="0"/>
              <a:t>Dates are obviously </a:t>
            </a:r>
            <a:r>
              <a:rPr lang="en-US" dirty="0" err="1">
                <a:solidFill>
                  <a:srgbClr val="00B050"/>
                </a:solidFill>
              </a:rPr>
              <a:t>day.month.year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(typical 	European format)</a:t>
            </a:r>
          </a:p>
          <a:p>
            <a:r>
              <a:rPr lang="en-US" dirty="0"/>
              <a:t>So we use the function </a:t>
            </a:r>
            <a:r>
              <a:rPr lang="en-US" dirty="0" err="1">
                <a:solidFill>
                  <a:srgbClr val="C00000"/>
                </a:solidFill>
              </a:rPr>
              <a:t>dmy</a:t>
            </a:r>
            <a:r>
              <a:rPr lang="en-US" dirty="0"/>
              <a:t>().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install.packages</a:t>
            </a:r>
            <a:r>
              <a:rPr lang="en-US" dirty="0">
                <a:solidFill>
                  <a:srgbClr val="0432FF"/>
                </a:solidFill>
              </a:rPr>
              <a:t>(”</a:t>
            </a:r>
            <a:r>
              <a:rPr lang="en-US" dirty="0" err="1">
                <a:solidFill>
                  <a:srgbClr val="0432FF"/>
                </a:solidFill>
              </a:rPr>
              <a:t>lubridate</a:t>
            </a:r>
            <a:r>
              <a:rPr lang="en-US" dirty="0">
                <a:solidFill>
                  <a:srgbClr val="0432FF"/>
                </a:solidFill>
              </a:rPr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library(</a:t>
            </a:r>
            <a:r>
              <a:rPr lang="en-US" dirty="0" err="1">
                <a:solidFill>
                  <a:srgbClr val="0432FF"/>
                </a:solidFill>
              </a:rPr>
              <a:t>lubridate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 &lt;- mutate(</a:t>
            </a: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, Date = </a:t>
            </a:r>
            <a:r>
              <a:rPr lang="en-US" dirty="0" err="1">
                <a:solidFill>
                  <a:srgbClr val="0432FF"/>
                </a:solidFill>
              </a:rPr>
              <a:t>dmy</a:t>
            </a:r>
            <a:r>
              <a:rPr lang="en-US" dirty="0">
                <a:solidFill>
                  <a:srgbClr val="0432FF"/>
                </a:solidFill>
              </a:rPr>
              <a:t>(Date))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glimpse(</a:t>
            </a: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400" dirty="0">
              <a:solidFill>
                <a:srgbClr val="0432FF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460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610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Visualize the Data: First Step of Any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install.packages</a:t>
            </a:r>
            <a:r>
              <a:rPr lang="en-US" dirty="0">
                <a:solidFill>
                  <a:srgbClr val="0432FF"/>
                </a:solidFill>
              </a:rPr>
              <a:t>(”ggplot2")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library(ggplot2)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ggplot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>
                <a:solidFill>
                  <a:srgbClr val="0432FF"/>
                </a:solidFill>
              </a:rPr>
              <a:t> = </a:t>
            </a: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, </a:t>
            </a:r>
            <a:r>
              <a:rPr lang="en-US" dirty="0" err="1">
                <a:solidFill>
                  <a:srgbClr val="0432FF"/>
                </a:solidFill>
              </a:rPr>
              <a:t>aes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>
                <a:solidFill>
                  <a:srgbClr val="0432FF"/>
                </a:solidFill>
              </a:rPr>
              <a:t>=Date,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>
                <a:solidFill>
                  <a:srgbClr val="0432FF"/>
                </a:solidFill>
              </a:rPr>
              <a:t>=Abundance))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 err="1">
                <a:solidFill>
                  <a:srgbClr val="0432FF"/>
                </a:solidFill>
              </a:rPr>
              <a:t>geom_point</a:t>
            </a:r>
            <a:r>
              <a:rPr lang="en-US" dirty="0">
                <a:solidFill>
                  <a:srgbClr val="0432FF"/>
                </a:solidFill>
              </a:rPr>
              <a:t>()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 err="1">
                <a:solidFill>
                  <a:srgbClr val="0432FF"/>
                </a:solidFill>
              </a:rPr>
              <a:t>facet_wrap</a:t>
            </a:r>
            <a:r>
              <a:rPr lang="en-US" dirty="0">
                <a:solidFill>
                  <a:srgbClr val="0432FF"/>
                </a:solidFill>
              </a:rPr>
              <a:t>(~Bottle)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r>
              <a:rPr lang="en-US" dirty="0"/>
              <a:t>We tell </a:t>
            </a: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>
                <a:solidFill>
                  <a:srgbClr val="C00000"/>
                </a:solidFill>
              </a:rPr>
              <a:t>()</a:t>
            </a:r>
            <a:r>
              <a:rPr lang="en-US" dirty="0"/>
              <a:t> the data frame to look in for variables, the </a:t>
            </a:r>
            <a:r>
              <a:rPr lang="en-US" b="1" dirty="0"/>
              <a:t>x</a:t>
            </a:r>
            <a:r>
              <a:rPr lang="en-US" dirty="0"/>
              <a:t>- and </a:t>
            </a:r>
            <a:r>
              <a:rPr lang="en-US" b="1" dirty="0"/>
              <a:t>y</a:t>
            </a:r>
            <a:r>
              <a:rPr lang="en-US" dirty="0"/>
              <a:t>-variables, to plot points, and then make a graph (i.e. facet) for each of the bottles.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400" dirty="0">
              <a:solidFill>
                <a:srgbClr val="0432FF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825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176859-0BFB-3549-9DFF-FEFD321F1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1000"/>
            <a:ext cx="8229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5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Suggested Import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4800600" cy="4114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Method 1: The ’Import Dataset’ Tool</a:t>
            </a:r>
          </a:p>
          <a:p>
            <a:pPr lvl="1"/>
            <a:r>
              <a:rPr lang="en-US" dirty="0"/>
              <a:t>File -&gt; Import Dataset -&gt; From Text (base)</a:t>
            </a:r>
          </a:p>
          <a:p>
            <a:pPr lvl="1"/>
            <a:r>
              <a:rPr lang="en-US" dirty="0"/>
              <a:t>Allows quick preview before importing</a:t>
            </a:r>
          </a:p>
          <a:p>
            <a:pPr lvl="1"/>
            <a:r>
              <a:rPr lang="en-US" dirty="0"/>
              <a:t>Copy first two lines from Console to Script Window</a:t>
            </a:r>
          </a:p>
          <a:p>
            <a:pPr lvl="1"/>
            <a:r>
              <a:rPr lang="en-US" dirty="0"/>
              <a:t>Now repeatedly importing the data is automatic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4FA0BB-DEF4-D84C-908A-A6E645B0A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842913"/>
            <a:ext cx="3741396" cy="30682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420E0A-900A-E047-A07C-9144E1B980C1}"/>
              </a:ext>
            </a:extLst>
          </p:cNvPr>
          <p:cNvSpPr txBox="1"/>
          <p:nvPr/>
        </p:nvSpPr>
        <p:spPr>
          <a:xfrm>
            <a:off x="762000" y="5031091"/>
            <a:ext cx="780572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432FF"/>
                </a:solidFill>
              </a:rPr>
              <a:t>&gt; Fig2Data &lt;- </a:t>
            </a:r>
            <a:r>
              <a:rPr lang="en-US" sz="2000" dirty="0" err="1">
                <a:solidFill>
                  <a:srgbClr val="0432FF"/>
                </a:solidFill>
              </a:rPr>
              <a:t>read.csv</a:t>
            </a:r>
            <a:r>
              <a:rPr lang="en-US" sz="2000" dirty="0">
                <a:solidFill>
                  <a:srgbClr val="0432FF"/>
                </a:solidFill>
              </a:rPr>
              <a:t>("~/Documents/Thesis/3-CORT Data/Fig2Data.csv")</a:t>
            </a:r>
          </a:p>
          <a:p>
            <a:r>
              <a:rPr lang="en-US" sz="2000" dirty="0">
                <a:solidFill>
                  <a:srgbClr val="0432FF"/>
                </a:solidFill>
              </a:rPr>
              <a:t>&gt;   View(Fig2Data)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805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Suggested Import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3138"/>
            <a:ext cx="8382000" cy="4649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Method 2: The </a:t>
            </a:r>
            <a:r>
              <a:rPr lang="en-US" dirty="0" err="1">
                <a:solidFill>
                  <a:srgbClr val="C00000"/>
                </a:solidFill>
              </a:rPr>
              <a:t>file.choose</a:t>
            </a:r>
            <a:r>
              <a:rPr lang="en-US" dirty="0">
                <a:solidFill>
                  <a:srgbClr val="C00000"/>
                </a:solidFill>
              </a:rPr>
              <a:t>()</a:t>
            </a:r>
            <a:r>
              <a:rPr lang="en-US" dirty="0"/>
              <a:t> function</a:t>
            </a:r>
          </a:p>
          <a:p>
            <a:pPr lvl="1"/>
            <a:r>
              <a:rPr lang="en-US" dirty="0"/>
              <a:t>Opens navigation window; returns file path for selected file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use the assignment arrow (&lt;-) to save the imported data into an object with a name of your choice</a:t>
            </a:r>
          </a:p>
          <a:p>
            <a:pPr lvl="1"/>
            <a:r>
              <a:rPr lang="en-US" dirty="0"/>
              <a:t>Remember that this instruction should be put in your script file, and not typed into the Console every time.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dileptus</a:t>
            </a:r>
            <a:r>
              <a:rPr lang="en-US" dirty="0">
                <a:solidFill>
                  <a:srgbClr val="0432FF"/>
                </a:solidFill>
              </a:rPr>
              <a:t> &lt;- </a:t>
            </a:r>
            <a:r>
              <a:rPr lang="en-US" dirty="0" err="1">
                <a:solidFill>
                  <a:srgbClr val="0432FF"/>
                </a:solidFill>
              </a:rPr>
              <a:t>read.csv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 err="1">
                <a:solidFill>
                  <a:srgbClr val="0432FF"/>
                </a:solidFill>
              </a:rPr>
              <a:t>file.choose</a:t>
            </a:r>
            <a:r>
              <a:rPr lang="en-US" dirty="0">
                <a:solidFill>
                  <a:srgbClr val="0432FF"/>
                </a:solidFill>
              </a:rPr>
              <a:t>())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9D8F10-003E-5C45-8CF3-D880F0997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55" y="2057400"/>
            <a:ext cx="7761290" cy="55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21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Suggested Import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3138"/>
            <a:ext cx="8382000" cy="594486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Method 3: Dancing With the Import Devil </a:t>
            </a:r>
          </a:p>
          <a:p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not preferred</a:t>
            </a:r>
            <a:r>
              <a:rPr lang="en-US" dirty="0"/>
              <a:t>) It DOES require that you know where you are working within the hierarchy of your computer.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Session -&gt; Set Working Directory -&gt; Choose Directory.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will point </a:t>
            </a:r>
            <a:r>
              <a:rPr lang="en-US" dirty="0" err="1"/>
              <a:t>RStudio’s</a:t>
            </a:r>
            <a:r>
              <a:rPr lang="en-US" dirty="0"/>
              <a:t> eyes directly at a folder in a specific location, the folder where the data are.</a:t>
            </a:r>
          </a:p>
          <a:p>
            <a:r>
              <a:rPr lang="en-US" dirty="0"/>
              <a:t>Once </a:t>
            </a:r>
            <a:r>
              <a:rPr lang="en-US" dirty="0" err="1"/>
              <a:t>RStudio</a:t>
            </a:r>
            <a:r>
              <a:rPr lang="en-US" dirty="0"/>
              <a:t> is looking there, the use of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>
                <a:solidFill>
                  <a:srgbClr val="C00000"/>
                </a:solidFill>
              </a:rPr>
              <a:t>()</a:t>
            </a:r>
            <a:r>
              <a:rPr lang="en-US" dirty="0"/>
              <a:t> becomes ‘path free’;</a:t>
            </a:r>
          </a:p>
          <a:p>
            <a:r>
              <a:rPr lang="en-US" dirty="0"/>
              <a:t>you need only supply the full name of the dataset, in quotation marks, for example: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compensation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</a:t>
            </a:r>
            <a:r>
              <a:rPr lang="en-US" dirty="0">
                <a:solidFill>
                  <a:srgbClr val="0432FF"/>
                </a:solidFill>
              </a:rPr>
              <a:t>"</a:t>
            </a:r>
            <a:r>
              <a:rPr lang="en-US" dirty="0" err="1">
                <a:solidFill>
                  <a:srgbClr val="0432FF"/>
                </a:solidFill>
              </a:rPr>
              <a:t>compensation.csv</a:t>
            </a:r>
            <a:r>
              <a:rPr lang="en-US" dirty="0">
                <a:solidFill>
                  <a:srgbClr val="0432FF"/>
                </a:solidFill>
              </a:rPr>
              <a:t>"</a:t>
            </a:r>
            <a:r>
              <a:rPr lang="en-US" dirty="0"/>
              <a:t>).</a:t>
            </a:r>
          </a:p>
          <a:p>
            <a:r>
              <a:rPr lang="en-US" dirty="0"/>
              <a:t>Working directory has to be updated for each person (collaborator) using the script file</a:t>
            </a:r>
          </a:p>
          <a:p>
            <a:endParaRPr lang="en-US" dirty="0"/>
          </a:p>
          <a:p>
            <a:pPr lvl="1" indent="-342900"/>
            <a:endParaRPr lang="en-US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439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Suggested Import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3138"/>
            <a:ext cx="8382000" cy="59448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Method 4: Put Your Data In the Same Place as Your Script</a:t>
            </a:r>
          </a:p>
          <a:p>
            <a:r>
              <a:rPr lang="en-US" dirty="0"/>
              <a:t>When R is closed and you double-click script file, </a:t>
            </a:r>
            <a:r>
              <a:rPr lang="en-US" dirty="0" err="1"/>
              <a:t>Rstudio</a:t>
            </a:r>
            <a:r>
              <a:rPr lang="en-US" dirty="0"/>
              <a:t> starts and defaults to folder containing script file.</a:t>
            </a:r>
          </a:p>
          <a:p>
            <a:r>
              <a:rPr lang="en-US" dirty="0"/>
              <a:t>It’s a bit risky to rely on this, since it only works if </a:t>
            </a:r>
            <a:r>
              <a:rPr lang="en-US" dirty="0" err="1"/>
              <a:t>RStudio</a:t>
            </a:r>
            <a:r>
              <a:rPr lang="en-US" dirty="0"/>
              <a:t> was not already running.</a:t>
            </a:r>
          </a:p>
          <a:p>
            <a:r>
              <a:rPr lang="en-US" dirty="0"/>
              <a:t>Also, you often don’t want your data in the same folder as your script (especially large complex projects)</a:t>
            </a:r>
            <a:endParaRPr lang="en-US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769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Projects in </a:t>
            </a:r>
            <a:r>
              <a:rPr lang="en-US" dirty="0" err="1"/>
              <a:t>Rstudio</a:t>
            </a:r>
            <a:br>
              <a:rPr lang="en-US" dirty="0"/>
            </a:br>
            <a:r>
              <a:rPr lang="en-US" dirty="0"/>
              <a:t>(the </a:t>
            </a:r>
            <a:r>
              <a:rPr lang="en-US" dirty="0">
                <a:solidFill>
                  <a:srgbClr val="0432FF"/>
                </a:solidFill>
              </a:rPr>
              <a:t>BEST</a:t>
            </a:r>
            <a:r>
              <a:rPr lang="en-US" dirty="0"/>
              <a:t> way to deal with data import)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5105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Getting R to figure out where the files are (directories) is key when reading in data from files</a:t>
            </a:r>
          </a:p>
          <a:p>
            <a:r>
              <a:rPr lang="en-US" dirty="0"/>
              <a:t>RStudio has </a:t>
            </a:r>
            <a:r>
              <a:rPr lang="en-US" u="sng" dirty="0"/>
              <a:t>projects</a:t>
            </a:r>
            <a:r>
              <a:rPr lang="en-US" dirty="0"/>
              <a:t> which do this in a very slick manner</a:t>
            </a:r>
          </a:p>
          <a:p>
            <a:r>
              <a:rPr lang="en-US" dirty="0"/>
              <a:t>You can store different analyses in different projects and quickly switch between them</a:t>
            </a:r>
          </a:p>
          <a:p>
            <a:r>
              <a:rPr lang="en-US" dirty="0"/>
              <a:t>Each project has a separate set of .r files that are open, and a separate R workspace (saved objects in console)</a:t>
            </a:r>
          </a:p>
          <a:p>
            <a:r>
              <a:rPr lang="en-US" dirty="0"/>
              <a:t>Each project becomes a self-contained ecosystem, so sharing and collaborating becomes MUCH easier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1B03FA-BFC0-DB46-9AD9-C4C31EC1D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826" y="0"/>
            <a:ext cx="1028174" cy="89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87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43460-E186-0E4F-B8E2-D8AD829EE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Rproj</a:t>
            </a:r>
            <a:r>
              <a:rPr lang="en-US" dirty="0"/>
              <a:t> is a Symphony Conductor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93101-FB4F-6249-ACCA-171B88634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1981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Controls things coming in/out of the project</a:t>
            </a:r>
          </a:p>
          <a:p>
            <a:r>
              <a:rPr lang="en-US" dirty="0"/>
              <a:t>Controls how files, scripts, analyses work together</a:t>
            </a:r>
          </a:p>
          <a:p>
            <a:r>
              <a:rPr lang="en-US" dirty="0"/>
              <a:t>Controls how project is shared with other people</a:t>
            </a:r>
          </a:p>
          <a:p>
            <a:r>
              <a:rPr lang="en-US" dirty="0"/>
              <a:t>Most of the work is behind the scenes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0CF54-1A8F-5C46-9314-0BE5E752E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3200400"/>
            <a:ext cx="4953000" cy="33036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484290-CAD4-394D-B57F-59E403970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826" y="0"/>
            <a:ext cx="1028174" cy="89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43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105400" cy="944562"/>
          </a:xfrm>
        </p:spPr>
        <p:txBody>
          <a:bodyPr>
            <a:normAutofit/>
          </a:bodyPr>
          <a:lstStyle/>
          <a:p>
            <a:r>
              <a:rPr lang="en-US" dirty="0"/>
              <a:t>Using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Click on top-right option</a:t>
            </a:r>
          </a:p>
          <a:p>
            <a:r>
              <a:rPr lang="en-US" dirty="0"/>
              <a:t>Choose "Create Project" -&gt; "Existing Directory" (or "New Project" if a directory does not exist)</a:t>
            </a:r>
          </a:p>
          <a:p>
            <a:r>
              <a:rPr lang="en-US" dirty="0"/>
              <a:t>Select a directory, e.g. "Lectures" for me</a:t>
            </a:r>
          </a:p>
          <a:p>
            <a:r>
              <a:rPr lang="en-US" dirty="0"/>
              <a:t>The project will be saved as a file in that directory called "</a:t>
            </a:r>
            <a:r>
              <a:rPr lang="en-US" dirty="0" err="1"/>
              <a:t>Lectures.Rproj</a:t>
            </a:r>
            <a:r>
              <a:rPr lang="en-US" dirty="0"/>
              <a:t>"</a:t>
            </a:r>
          </a:p>
          <a:p>
            <a:r>
              <a:rPr lang="en-US" dirty="0"/>
              <a:t>Opening that will open the RStudio project</a:t>
            </a:r>
          </a:p>
          <a:p>
            <a:r>
              <a:rPr lang="en-US" dirty="0"/>
              <a:t>Automatically sets the R working directory to that directory.</a:t>
            </a:r>
          </a:p>
          <a:p>
            <a:r>
              <a:rPr lang="en-US" dirty="0"/>
              <a:t>Can share project folder with collaborators (advisor) without having to adjust-modify paths.</a:t>
            </a:r>
          </a:p>
          <a:p>
            <a:r>
              <a:rPr lang="en-US" dirty="0"/>
              <a:t>Opens new ‘clean’ version of </a:t>
            </a:r>
            <a:r>
              <a:rPr lang="en-US" dirty="0" err="1"/>
              <a:t>Rstudio</a:t>
            </a:r>
            <a:r>
              <a:rPr lang="en-US" dirty="0"/>
              <a:t> each time it is used (reduces conflicts among objects). Doesn’t require collaborators to clear R’s Brain that is storing other info.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BCC8B8-58D3-264D-AF7C-E72740E9E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76200"/>
            <a:ext cx="3136900" cy="16764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7258558" y="746919"/>
            <a:ext cx="1593342" cy="3048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836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Checking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3138"/>
            <a:ext cx="8382000" cy="5944862"/>
          </a:xfrm>
        </p:spPr>
        <p:txBody>
          <a:bodyPr>
            <a:normAutofit/>
          </a:bodyPr>
          <a:lstStyle/>
          <a:p>
            <a:r>
              <a:rPr lang="en-US" dirty="0"/>
              <a:t>Make new </a:t>
            </a:r>
            <a:r>
              <a:rPr lang="en-US" dirty="0" err="1"/>
              <a:t>scriptfile</a:t>
            </a:r>
            <a:r>
              <a:rPr lang="en-US" dirty="0"/>
              <a:t> called </a:t>
            </a:r>
            <a:r>
              <a:rPr lang="en-US" i="1" dirty="0"/>
              <a:t>compensation</a:t>
            </a:r>
          </a:p>
          <a:p>
            <a:r>
              <a:rPr lang="en-US" dirty="0"/>
              <a:t>Copy </a:t>
            </a:r>
            <a:r>
              <a:rPr lang="en-US" dirty="0" err="1"/>
              <a:t>compensation.csv</a:t>
            </a:r>
            <a:r>
              <a:rPr lang="en-US" dirty="0"/>
              <a:t> from D2L to the new folder</a:t>
            </a:r>
          </a:p>
          <a:p>
            <a:pPr marL="0" indent="0">
              <a:buNone/>
            </a:pPr>
            <a:r>
              <a:rPr lang="en-US" dirty="0"/>
              <a:t>containing </a:t>
            </a:r>
            <a:r>
              <a:rPr lang="en-US" dirty="0" err="1"/>
              <a:t>Lectures.rproj</a:t>
            </a:r>
            <a:r>
              <a:rPr lang="en-US" dirty="0"/>
              <a:t> </a:t>
            </a:r>
          </a:p>
          <a:p>
            <a:r>
              <a:rPr lang="en-US" dirty="0"/>
              <a:t>Import </a:t>
            </a:r>
            <a:r>
              <a:rPr lang="en-US" dirty="0" err="1"/>
              <a:t>compensation.csv</a:t>
            </a:r>
            <a:r>
              <a:rPr lang="en-US" dirty="0"/>
              <a:t> data using the import dataset tool (</a:t>
            </a:r>
            <a:r>
              <a:rPr lang="en-US" dirty="0" err="1"/>
              <a:t>Rstudio</a:t>
            </a:r>
            <a:r>
              <a:rPr lang="en-US" dirty="0"/>
              <a:t> menu bar) and assign to object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&gt; compensation &lt;- </a:t>
            </a:r>
            <a:r>
              <a:rPr lang="en-US" sz="2000" dirty="0" err="1">
                <a:solidFill>
                  <a:srgbClr val="0432FF"/>
                </a:solidFill>
              </a:rPr>
              <a:t>read.csv</a:t>
            </a:r>
            <a:r>
              <a:rPr lang="en-US" sz="2000" dirty="0">
                <a:solidFill>
                  <a:srgbClr val="0432FF"/>
                </a:solidFill>
              </a:rPr>
              <a:t>("~/Downloads/Lectures/</a:t>
            </a:r>
            <a:r>
              <a:rPr lang="en-US" sz="2000" dirty="0" err="1">
                <a:solidFill>
                  <a:srgbClr val="0432FF"/>
                </a:solidFill>
              </a:rPr>
              <a:t>compensation.csv</a:t>
            </a:r>
            <a:r>
              <a:rPr lang="en-US" sz="2000" dirty="0">
                <a:solidFill>
                  <a:srgbClr val="0432FF"/>
                </a:solidFill>
              </a:rPr>
              <a:t>")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&gt;View(compensation)</a:t>
            </a:r>
          </a:p>
          <a:p>
            <a:r>
              <a:rPr lang="en-US" dirty="0"/>
              <a:t>Notice we now have a whole bunch of different things named compensation; sometimes best to give informative prefix or suffix designation (</a:t>
            </a:r>
            <a:r>
              <a:rPr lang="en-US" dirty="0" err="1"/>
              <a:t>compensation_data</a:t>
            </a:r>
            <a:r>
              <a:rPr lang="en-US" dirty="0"/>
              <a:t>, </a:t>
            </a:r>
            <a:r>
              <a:rPr lang="en-US" dirty="0" err="1"/>
              <a:t>compensation_script</a:t>
            </a:r>
            <a:r>
              <a:rPr lang="en-US" dirty="0"/>
              <a:t>, etc.)</a:t>
            </a:r>
          </a:p>
        </p:txBody>
      </p:sp>
    </p:spTree>
    <p:extLst>
      <p:ext uri="{BB962C8B-B14F-4D97-AF65-F5344CB8AC3E}">
        <p14:creationId xmlns:p14="http://schemas.microsoft.com/office/powerpoint/2010/main" val="1571265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7408</TotalTime>
  <Words>1564</Words>
  <Application>Microsoft Macintosh PowerPoint</Application>
  <PresentationFormat>On-screen Show (4:3)</PresentationFormat>
  <Paragraphs>169</Paragraphs>
  <Slides>19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Lecture 2 Importing Data</vt:lpstr>
      <vt:lpstr>Suggested Import Methods</vt:lpstr>
      <vt:lpstr>Suggested Import Methods</vt:lpstr>
      <vt:lpstr>Suggested Import Methods</vt:lpstr>
      <vt:lpstr>Suggested Import Methods</vt:lpstr>
      <vt:lpstr>Projects in Rstudio (the BEST way to deal with data import) </vt:lpstr>
      <vt:lpstr>.Rproj is a Symphony Conductor</vt:lpstr>
      <vt:lpstr>Using projects</vt:lpstr>
      <vt:lpstr>Checking the Data</vt:lpstr>
      <vt:lpstr>Checking the Data</vt:lpstr>
      <vt:lpstr>R Works Best with ‘Tidy’ Data</vt:lpstr>
      <vt:lpstr> Messy vs. ‘Tidy’ Data</vt:lpstr>
      <vt:lpstr>Import nasty.format</vt:lpstr>
      <vt:lpstr>Filter nasty.format</vt:lpstr>
      <vt:lpstr>Gather nasty.format</vt:lpstr>
      <vt:lpstr>Clean the Dates</vt:lpstr>
      <vt:lpstr>Force Date Format</vt:lpstr>
      <vt:lpstr>Visualize the Data: First Step of Any Analysis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Gienger, Christopher M.</cp:lastModifiedBy>
  <cp:revision>297</cp:revision>
  <dcterms:created xsi:type="dcterms:W3CDTF">2013-09-18T21:00:03Z</dcterms:created>
  <dcterms:modified xsi:type="dcterms:W3CDTF">2020-10-18T22:20:39Z</dcterms:modified>
  <cp:category/>
</cp:coreProperties>
</file>